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51"/>
  </p:notesMasterIdLst>
  <p:sldIdLst>
    <p:sldId id="256" r:id="rId2"/>
    <p:sldId id="304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8" r:id="rId30"/>
    <p:sldId id="349" r:id="rId31"/>
    <p:sldId id="350" r:id="rId32"/>
    <p:sldId id="351" r:id="rId33"/>
    <p:sldId id="352" r:id="rId34"/>
    <p:sldId id="353" r:id="rId35"/>
    <p:sldId id="354" r:id="rId36"/>
    <p:sldId id="355" r:id="rId37"/>
    <p:sldId id="362" r:id="rId38"/>
    <p:sldId id="363" r:id="rId39"/>
    <p:sldId id="366" r:id="rId40"/>
    <p:sldId id="367" r:id="rId41"/>
    <p:sldId id="369" r:id="rId42"/>
    <p:sldId id="371" r:id="rId43"/>
    <p:sldId id="372" r:id="rId44"/>
    <p:sldId id="373" r:id="rId45"/>
    <p:sldId id="374" r:id="rId46"/>
    <p:sldId id="375" r:id="rId47"/>
    <p:sldId id="376" r:id="rId48"/>
    <p:sldId id="380" r:id="rId49"/>
    <p:sldId id="381" r:id="rId50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1/28/2019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857E86-EBD0-4F21-A256-4C48DB5E080B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F2A9640-9835-4F55-93A2-1705A626591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48A943-E99D-4438-9E21-7C900A0C9F07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7EA9EE-E5D7-4879-A97E-AAC6BF35047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CFF44D-CDCE-4198-9A57-BE337A29F517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B090B8-1378-4AC2-9289-D111FA17C6AE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AC693D-74D9-4ACC-BA64-D510C2974403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DA54A-585F-44CC-AC23-BAAF7570707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61A765-7BA4-4603-BCBA-D66A38EF8110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DE2514-056E-4616-83F2-FEE07C774E78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A554B34-563E-4F1D-BDA0-0D83232EC5F8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9FC5AB-C248-47D3-9057-CF82B3F1A83F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CFF814-EF06-412F-8B6F-5488DF40C222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444A32-6996-41A8-B9D2-69B5C4926DD7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C826A8-EDD5-4202-A547-10914662E16C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F9F813-1F41-4DE1-9818-7FF9BF0B2F7F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5EE03B-3765-47F3-BC9F-1A883E872B2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6468FA-4A78-4FA3-AFFC-69FC70AB5110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4A48C74-C518-40F0-B379-120E68854DA1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139512-94B3-4F0E-87BD-975D09AE09CC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C7FD50-BC1C-4AF0-84AA-BD9A46AB76C7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19D33B-8E2E-430F-AEE6-99AB8FB87F7F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B84105-A2D0-4829-A20B-C3C40696CA8A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9F3470A-B606-4FC7-A6EF-CA41387E2082}" type="datetime1">
              <a:rPr lang="sr-Latn-CS" smtClean="0"/>
              <a:pPr>
                <a:defRPr/>
              </a:pPr>
              <a:t>28.1.2019</a:t>
            </a:fld>
            <a:endParaRPr lang="sr-Cyrl-C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sr-Cyrl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67999D56-D435-42C2-89B4-D24081D63E6D}" type="slidenum">
              <a:rPr lang="sr-Cyrl-CS" smtClean="0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RS" sz="2700" cap="none" dirty="0" smtClean="0"/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семи-пермеабилној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перисталтике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Covera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-HS®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верапамил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хидрохлорид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лобађањ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4-5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узимања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COER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ц)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хидрофилног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д)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полупропустљива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е)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отвори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мембрани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80928"/>
            <a:ext cx="53285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омотачем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ифузија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розија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омбинација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вишечестичне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јединице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огледају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једноставности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дизајна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езервоар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еродибилним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Clock®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пчеле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сурфактаната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>
            <a:normAutofit fontScale="92500"/>
          </a:bodyPr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емулгује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пропорционално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Lag time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превлаке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in-vivo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варијабилност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превременог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астворена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дифундује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потпуне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пулсатилан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000" b="1" i="1" dirty="0" err="1" smtClean="0"/>
              <a:t>Терапијски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системи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код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којих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долази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до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растварања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или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ерозије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омотача</a:t>
            </a:r>
            <a:r>
              <a:rPr lang="en-US" sz="2000" b="1" i="1" dirty="0" smtClean="0"/>
              <a:t>. </a:t>
            </a:r>
            <a:r>
              <a:rPr lang="en-US" sz="2000" b="1" i="1" dirty="0" err="1" smtClean="0"/>
              <a:t>Chronotropic</a:t>
            </a:r>
            <a:r>
              <a:rPr lang="en-US" sz="2000" b="1" i="1" dirty="0" smtClean="0"/>
              <a:t>® </a:t>
            </a:r>
            <a:r>
              <a:rPr lang="en-US" sz="2000" b="1" i="1" dirty="0" err="1" smtClean="0"/>
              <a:t>систем</a:t>
            </a:r>
            <a:r>
              <a:rPr lang="en-US" sz="2000" b="1" i="1" dirty="0" smtClean="0"/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Chronotropic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(ХПМЦ, ХЕЦ, ХПЦ).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Lag time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рослојне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одвојена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гелирајућим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формулисана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четврта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гелирајућег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пробију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одложеног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000" b="1" i="1" dirty="0" err="1" smtClean="0"/>
              <a:t>Терапијски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системи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код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којих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долази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до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руптуре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полимерног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омотача</a:t>
            </a:r>
            <a:r>
              <a:rPr lang="en-US" sz="2000" b="1" i="1" dirty="0" smtClean="0"/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руптура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доведе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ексципиенаса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бубрећих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агенаса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нерастворљивом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пермеабилном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лимунске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бикарбоната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ХПМЦ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ЕЦ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руптуре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ољашњег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Лимунска киселина може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замењена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винском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вишечестичном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>
            <a:normAutofit/>
          </a:bodyPr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изостати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профила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Макси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ГАСТРОРЕТЕНТИВНИ ТЕРАПИЈСКИ СИСТЕМИ (ГРТС)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слузница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њују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гастроретентивних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Верапамил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нифедипин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омепразол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атенолол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пропранолол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дилтиазем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лидокаин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кларитромицин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рамиприл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19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ФАРМАЦЕУТСКО – ТЕХНОЛОШКИ АСПЕХТИ ХРОНОТЕРАПИЈСКИХ СИСТЕМА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ритмова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циркадијални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(„Circadian“ – „circa“ –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и „dies“ –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)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телесне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ултрадијални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90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РЕМ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дубоког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Инфрадијални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Први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хронотерапијски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1960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Гастроретентивне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пожељне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подједнако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фармацеутско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технолошки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тетраедарског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7,5 mm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9 mm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вишечестични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јединичним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Физиолошки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мушкараца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мушкарци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3,4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4,6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старијих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калорични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пражњење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узраст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Патолошки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Фармацеутско-технолошки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приступи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формулацији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ГРТС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Флотирајући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(Floating drug delivery systems).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Биоадхезивни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Флотирајући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Хидродинамички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балансирани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поликарбонати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полиакрилати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полиметакрилати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полистирени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целовитост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набубрелог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плутања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Ефервесцентни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бикарбонат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лимунска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напуњене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бикарбонатом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нерастворљива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пропустљива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плутају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ишечестични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једнослојне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Вишечестичне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лимунска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ацетата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Експандирајући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распадања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1g/cm</a:t>
            </a:r>
            <a:r>
              <a:rPr lang="en-US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плутају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извесно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десити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напусте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Направљени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ваздух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ишечестични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микробалони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евапорацијом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поликарбонати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п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рафт“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бикарбонате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мехуриће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сплав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желудачном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антациде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алуминијум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Биоадхезивни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гастроретентивни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биоадхезивни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карбопол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желудачног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тежине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цинк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g/cm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Седиментација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искоришћена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пелета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ранзитно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ексципијенси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сулфат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цинк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титанијум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успеха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тржишту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018895-E4E1-4774-A49E-B9EEF4B5FA9E}" type="slidenum">
              <a:rPr lang="sr-Cyrl-CS"/>
              <a:pPr>
                <a:defRPr/>
              </a:pPr>
              <a:t>27</a:t>
            </a:fld>
            <a:endParaRPr lang="sr-Cyrl-CS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ИМПЛАНТАБИЛНИ 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дизајнирани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неразградиви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шипка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69BB66-18FB-4927-953B-99B62C9DD11C}" type="slidenum">
              <a:rPr lang="sr-Cyrl-CS"/>
              <a:pPr>
                <a:defRPr/>
              </a:pPr>
              <a:t>28</a:t>
            </a:fld>
            <a:endParaRPr lang="sr-Cyrl-CS"/>
          </a:p>
        </p:txBody>
      </p:sp>
      <p:sp>
        <p:nvSpPr>
          <p:cNvPr id="17410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механизами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започела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неопходна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администрација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кутано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надлактице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предњој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абдомена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интравитреални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интраперитонеално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4AD77E7-B952-4E32-AE2A-8296A0CA6445}" type="slidenum">
              <a:rPr lang="sr-Cyrl-CS"/>
              <a:pPr>
                <a:defRPr/>
              </a:pPr>
              <a:t>29</a:t>
            </a:fld>
            <a:endParaRPr lang="sr-Cyrl-CS"/>
          </a:p>
        </p:txBody>
      </p:sp>
      <p:sp>
        <p:nvSpPr>
          <p:cNvPr id="20482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имплантне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одржава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континуираном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интравенозном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инфузијом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инјекција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ацијенти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хоспитализовани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спровођења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минимално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уопште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учествују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дозирању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елиминише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заборавност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Подела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хронотерапијских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EC852B-ECDF-4E08-90DB-8F0257957A52}" type="slidenum">
              <a:rPr lang="sr-Cyrl-CS"/>
              <a:pPr>
                <a:defRPr/>
              </a:pPr>
              <a:t>30</a:t>
            </a:fld>
            <a:endParaRPr lang="sr-Cyrl-CS"/>
          </a:p>
        </p:txBody>
      </p:sp>
      <p:sp>
        <p:nvSpPr>
          <p:cNvPr id="21506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кинетиком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нултог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повременог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екстерно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постављене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циркадијални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ритам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флуктуирајуће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пулсатилно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отпиуштање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пептида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ослобађљња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стимулусе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C78823-EC49-4BC7-8FA7-85E33A4B0BBE}" type="slidenum">
              <a:rPr lang="sr-Cyrl-CS"/>
              <a:pPr>
                <a:defRPr/>
              </a:pPr>
              <a:t>31</a:t>
            </a:fld>
            <a:endParaRPr lang="sr-Cyrl-CS"/>
          </a:p>
        </p:txBody>
      </p:sp>
      <p:sp>
        <p:nvSpPr>
          <p:cNvPr id="22530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метаболизму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доспева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циркулацију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погледу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комерцијалног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исплативији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произвођаче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кућно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buFont typeface="Wingdings" pitchFamily="2" charset="2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инвазивна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н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трауматична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ожиљак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интервенције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случајевима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компликција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FF748FA-2E3B-427A-A5F4-BB02285C45C8}" type="slidenum">
              <a:rPr lang="sr-Cyrl-CS"/>
              <a:pPr>
                <a:defRPr/>
              </a:pPr>
              <a:t>32</a:t>
            </a:fld>
            <a:endParaRPr lang="sr-Cyrl-CS"/>
          </a:p>
        </p:txBody>
      </p:sp>
      <p:sp>
        <p:nvSpPr>
          <p:cNvPr id="23554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Бионеразградиви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пумпе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интервенцију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завршетка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биоразградиви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ослобођеног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Могућност цурења лека из резервоара иако је ретка могућа је.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нелагодности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близини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514E89-A00C-40BF-864D-CE9366332518}" type="slidenum">
              <a:rPr lang="sr-Cyrl-CS"/>
              <a:pPr>
                <a:defRPr/>
              </a:pPr>
              <a:t>33</a:t>
            </a:fld>
            <a:endParaRPr lang="sr-Cyrl-CS"/>
          </a:p>
        </p:txBody>
      </p:sp>
      <p:sp>
        <p:nvSpPr>
          <p:cNvPr id="24578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Трошкови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новчана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улагања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	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краткорочне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дугорочне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акутних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инфламаторних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Штетни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изазавани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Неразградивим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крајњих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органометала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991016B-1948-46F9-9193-BA14A83093DC}" type="slidenum">
              <a:rPr lang="sr-Cyrl-CS"/>
              <a:pPr>
                <a:defRPr/>
              </a:pPr>
              <a:t>34</a:t>
            </a:fld>
            <a:endParaRPr lang="sr-Cyrl-CS"/>
          </a:p>
        </p:txBody>
      </p:sp>
      <p:sp>
        <p:nvSpPr>
          <p:cNvPr id="25602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Резидуални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загађивачи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попут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заосталих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изреаговали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адитива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биоразградивих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рачуна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poly(alkyl-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cyano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acrylate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формалдехида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Биоеродибилни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poly(vinyl-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pyrrolidone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кумулира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7B9882-4D92-4365-8ABC-1CC6945226C5}" type="slidenum">
              <a:rPr lang="sr-Cyrl-CS"/>
              <a:pPr>
                <a:defRPr/>
              </a:pPr>
              <a:t>35</a:t>
            </a:fld>
            <a:endParaRPr lang="sr-Cyrl-CS"/>
          </a:p>
        </p:txBody>
      </p:sp>
      <p:sp>
        <p:nvSpPr>
          <p:cNvPr id="26626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НЕДЕГРАДАБИЛНИ ИМПЛАНТНИ 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недеградабилних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непорозна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микропорозна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дистрибуирана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случаја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регулисано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доступности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8520677-8BAE-44C6-BEFF-C3BCD06DE733}" type="slidenum">
              <a:rPr lang="sr-Cyrl-CS"/>
              <a:pPr>
                <a:defRPr/>
              </a:pPr>
              <a:t>36</a:t>
            </a:fld>
            <a:endParaRPr lang="sr-Cyrl-CS"/>
          </a:p>
        </p:txBody>
      </p:sp>
      <p:sp>
        <p:nvSpPr>
          <p:cNvPr id="27650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најважнија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ставка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константно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неразградивог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Norplant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поткожни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скуп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шест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затворених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састављених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dimethyl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siloxane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/methyl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vinyl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siloxane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левоноргестрел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субдермално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лепезастој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надлактици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континуирано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sr-Latn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87D555-2192-41CC-B74D-CEA21E14B31F}" type="slidenum">
              <a:rPr lang="sr-Cyrl-CS"/>
              <a:pPr>
                <a:defRPr/>
              </a:pPr>
              <a:t>37</a:t>
            </a:fld>
            <a:endParaRPr lang="sr-Cyrl-CS"/>
          </a:p>
        </p:txBody>
      </p:sp>
      <p:sp>
        <p:nvSpPr>
          <p:cNvPr id="34818" name="Content Placeholder 2"/>
          <p:cNvSpPr>
            <a:spLocks noGrp="1"/>
          </p:cNvSpPr>
          <p:nvPr>
            <p:ph sz="quarter" idx="1"/>
          </p:nvPr>
        </p:nvSpPr>
        <p:spPr>
          <a:xfrm>
            <a:off x="0" y="-26988"/>
            <a:ext cx="9144000" cy="6858001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завршене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Ефекти Норплант систем-а су потпуно реверзибилни.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Концентрација лека у телу одмах опада по уклањању система.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Vitrasert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итравитреални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Испоручује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ганцикловира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Cytomegalovirus-а.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хируршки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витреалну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ганцикловир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иницијално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poly(vinyl alcohol) (PVA),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дисконтинуираним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poly (ethylene-co-vinyl acetate) (EVA). 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B8526A-3F4B-4EC0-8F89-EC3DFAA51231}" type="slidenum">
              <a:rPr lang="sr-Cyrl-CS"/>
              <a:pPr>
                <a:defRPr/>
              </a:pPr>
              <a:t>38</a:t>
            </a:fld>
            <a:endParaRPr lang="sr-Cyrl-CS"/>
          </a:p>
        </p:txBody>
      </p:sp>
      <p:sp>
        <p:nvSpPr>
          <p:cNvPr id="35842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нееродибилна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PVA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умрежен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молекулску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формирани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поново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PVA. 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корак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растварање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ганцикловира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очној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Молекуле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пролазе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мембрану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PVA,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затим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дисконтинуираног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EVA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спољашну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мембрану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PVA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витреалну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шупљину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q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- 1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μg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/h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7-8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месеци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коригује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мењањем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789363"/>
            <a:ext cx="54721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Естрадиол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силиконским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ористи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силиконског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никакве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ветерини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стимулацију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говеда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поткожно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sr-Cyrl-C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метрикса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ED004-3D35-4D92-8635-D7CF8B4F866F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933056"/>
            <a:ext cx="30972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запушачем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заснивају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благовременом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избацивању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средином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постепени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протеривањем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Lag time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кашњења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поклапа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уклони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Lag time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положаја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хибридни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недеградабилних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развијен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константног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Implanon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Organon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3-ketodesogestrel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EVA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EVA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надлактицу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02394E-F7C5-4528-B772-DB7B12EA7BC6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5129213"/>
            <a:ext cx="51847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613" cy="6858000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БИОДЕГРАДАБИЛНИ ИМПЛАНТНИ 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Површинска ерозија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bulk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ерозијом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хомогена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матрикса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изазавана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EAF7B7-85DE-417F-9F31-E1CE2FCEB6DD}" type="slidenum">
              <a:rPr lang="sr-Cyrl-CS" smtClean="0"/>
              <a:pPr>
                <a:defRPr/>
              </a:pPr>
              <a:t>41</a:t>
            </a:fld>
            <a:endParaRPr lang="sr-Cyrl-C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789040"/>
            <a:ext cx="61926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</a:rPr>
              <a:t>подлеже</a:t>
            </a:r>
            <a:r>
              <a:rPr lang="ru-RU" sz="1800" dirty="0" smtClean="0"/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читавог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константном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bulk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унакрсног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продире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bulk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супротном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подлеже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пракси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659314C-4FA2-4550-8F43-FFFEEE950237}" type="slidenum">
              <a:rPr lang="sr-Cyrl-CS" smtClean="0"/>
              <a:pPr>
                <a:defRPr/>
              </a:pPr>
              <a:t>42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Биодеградабилни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поодељени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обавијена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равномерно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B2F002-A239-4826-98BA-52A5176C0490}" type="slidenum">
              <a:rPr lang="sr-Cyrl-CS" smtClean="0"/>
              <a:pPr>
                <a:defRPr/>
              </a:pPr>
              <a:t>43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недеградабилних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дифузијом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деградацијом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кинетика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аналогни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недеградабилним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кинетику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нултог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експоненцијалног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завршене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C223D5-99B1-4AFE-953A-2C5A9C40054B}" type="slidenum">
              <a:rPr lang="sr-Cyrl-CS" smtClean="0"/>
              <a:pPr>
                <a:defRPr/>
              </a:pPr>
              <a:t>44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Ако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паралелно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пропорционалан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дифузији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defRPr/>
            </a:pPr>
            <a:endParaRPr lang="x-none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иоматеријал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bulk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ерозијом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Poly-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lactide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poly-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lactide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-co-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glycolide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Синтеза 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поликондензацијом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лактида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гликолида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мелчне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неколико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корака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algn="just">
              <a:buFont typeface="Wingdings" pitchFamily="2" charset="2"/>
              <a:buAutoNum type="arabicPeriod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олимерн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хидратациј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ремети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AutoNum type="arabicPeriod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ње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естарске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полимерима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фрагменти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губи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већи део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endParaRPr lang="x-none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Wingdings" pitchFamily="2" charset="2"/>
              <a:buAutoNum type="arabicPeriod"/>
              <a:defRPr/>
            </a:pP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фрагменти</a:t>
            </a:r>
            <a:r>
              <a:rPr lang="x-none" dirty="0" smtClean="0">
                <a:latin typeface="Times New Roman" pitchFamily="18" charset="0"/>
                <a:cs typeface="Times New Roman" pitchFamily="18" charset="0"/>
              </a:rPr>
              <a:t> –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фагоцитирају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млечну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x-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9EB118-4609-415C-915A-CD606B041094}" type="slidenum">
              <a:rPr lang="sr-Cyrl-CS" smtClean="0"/>
              <a:pPr>
                <a:defRPr/>
              </a:pPr>
              <a:t>45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Zoladex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Комерцијално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доступан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PLA/PLGA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дизајниран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госерeлин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месеца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хормонски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ендометриоза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напредног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дојки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карцинома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госерелина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PLGA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цилиндричног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апликован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кутано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Госерелин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праћено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lag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четири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праћено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F35D5B-9037-45E3-9975-7EF55353CF83}" type="slidenum">
              <a:rPr lang="sr-Cyrl-CS" smtClean="0"/>
              <a:pPr>
                <a:defRPr/>
              </a:pPr>
              <a:t>46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хидролизе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Обимнија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микроканала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континуирано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целокупног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третмана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Zoladex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импланта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21CCD3-B8E5-4034-91AC-0484924D2FD7}" type="slidenum">
              <a:rPr lang="sr-Cyrl-CS" smtClean="0"/>
              <a:pPr>
                <a:defRPr/>
              </a:pPr>
              <a:t>47</a:t>
            </a:fld>
            <a:endParaRPr lang="sr-Cyrl-C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24944"/>
            <a:ext cx="54006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биодеградабилни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импланти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албумини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казеин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колаген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полисахариди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декстрана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хијалуронске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инулина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скроба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Колаген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главна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животињских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биомедицинским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уградње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колаген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минималне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инфламаторне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колагена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развијен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мрежасту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штапићасту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колагена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6E1B782-CE62-4875-A72D-3985F84FB386}" type="slidenum">
              <a:rPr lang="sr-Cyrl-CS" smtClean="0"/>
              <a:pPr>
                <a:defRPr/>
              </a:pPr>
              <a:t>48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инјекционим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додавањем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вазоконстриктора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епинефрин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имплатабилна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цисплатин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епинефрин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флуороурацил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епинефрин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Колаген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гел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имплант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технологија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интрадермална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дегадација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гела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61D1684-8C33-4E3D-9A82-8DCC5F676798}" type="slidenum">
              <a:rPr lang="sr-Cyrl-CS" smtClean="0"/>
              <a:pPr>
                <a:defRPr/>
              </a:pPr>
              <a:t>49</a:t>
            </a:fld>
            <a:endParaRPr lang="sr-Cyrl-CS" dirty="0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140968"/>
            <a:ext cx="597693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Pulsincap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® system, Port® system.</a:t>
            </a: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Pulsincap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најкоришћенијих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умреженог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хидрогела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кашњења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Pulsincap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®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ефервесцентни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ексципиенси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ексципијенски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набројаних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тренутно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клизањем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замењен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запушачeм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мешавине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полисахарида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започиње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телесним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4-8.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еродибилни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хидроксипропилметилцелулоза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(ХПМЦ)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поливинилацетат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резервоар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лековитом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супстанцом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капица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ц)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д)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запушач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е)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тренутно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645024"/>
            <a:ext cx="54726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контролисани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апсул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обложена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семипермеабилном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 конт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течночношћу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семипермеабилна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руптуру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lag time.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хронотерапијског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осмотског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OROS®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хидроксиетилцелулоза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HEC)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двокомпонентног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еми-пермеабилн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мембран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смештени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микроскопски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отвори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3784</TotalTime>
  <Words>3728</Words>
  <Application>Microsoft Office PowerPoint</Application>
  <PresentationFormat>On-screen Show (4:3)</PresentationFormat>
  <Paragraphs>518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Aspect</vt:lpstr>
      <vt:lpstr>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321</cp:revision>
  <dcterms:created xsi:type="dcterms:W3CDTF">2009-10-01T09:12:18Z</dcterms:created>
  <dcterms:modified xsi:type="dcterms:W3CDTF">2019-01-28T13:32:26Z</dcterms:modified>
</cp:coreProperties>
</file>